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32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11/4/11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3" Type="http://schemas.openxmlformats.org/officeDocument/2006/relationships/image" Target="../media/image20.emf"/><Relationship Id="rId5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7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Relationship Id="rId3" Type="http://schemas.openxmlformats.org/officeDocument/2006/relationships/image" Target="../media/image27.emf"/><Relationship Id="rId6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9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Relationship Id="rId5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eter_Gustav_Lejeune_Dirichlet" TargetMode="External"/><Relationship Id="rId3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image" Target="../media/image16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3.emf"/><Relationship Id="rId5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DOT A FEW I’S, CROSS A FEW T’S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7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most important thing to understand from the last lecture (on </a:t>
            </a:r>
            <a:r>
              <a:rPr lang="en-US" b="1" dirty="0" smtClean="0">
                <a:solidFill>
                  <a:srgbClr val="FF0000"/>
                </a:solidFill>
              </a:rPr>
              <a:t>Riemann integration</a:t>
            </a:r>
            <a:r>
              <a:rPr lang="en-US" b="1" dirty="0" smtClean="0">
                <a:solidFill>
                  <a:srgbClr val="0000FF"/>
                </a:solidFill>
              </a:rPr>
              <a:t>) is that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Riemann protocol </a:t>
            </a:r>
            <a:r>
              <a:rPr lang="en-US" b="1" dirty="0" smtClean="0">
                <a:solidFill>
                  <a:srgbClr val="0000FF"/>
                </a:solidFill>
              </a:rPr>
              <a:t>is a </a:t>
            </a:r>
            <a:r>
              <a:rPr lang="en-US" b="1" dirty="0" smtClean="0">
                <a:solidFill>
                  <a:srgbClr val="FF0000"/>
                </a:solidFill>
              </a:rPr>
              <a:t>new way </a:t>
            </a:r>
            <a:r>
              <a:rPr lang="en-US" b="1" dirty="0" smtClean="0">
                <a:solidFill>
                  <a:srgbClr val="0000FF"/>
                </a:solidFill>
              </a:rPr>
              <a:t>to assign areas to figures in the plane that</a:t>
            </a:r>
            <a:r>
              <a:rPr lang="en-US" b="1" dirty="0" smtClean="0">
                <a:solidFill>
                  <a:srgbClr val="FF0000"/>
                </a:solidFill>
              </a:rPr>
              <a:t> gives the same answer</a:t>
            </a:r>
            <a:r>
              <a:rPr lang="en-US" b="1" dirty="0" smtClean="0">
                <a:solidFill>
                  <a:srgbClr val="0000FF"/>
                </a:solidFill>
              </a:rPr>
              <a:t> as the </a:t>
            </a:r>
            <a:r>
              <a:rPr lang="en-US" b="1" dirty="0" smtClean="0">
                <a:solidFill>
                  <a:srgbClr val="660066"/>
                </a:solidFill>
              </a:rPr>
              <a:t>old method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660066"/>
                </a:solidFill>
              </a:rPr>
              <a:t>formulas!</a:t>
            </a:r>
            <a:r>
              <a:rPr lang="en-US" b="1" dirty="0" smtClean="0">
                <a:solidFill>
                  <a:srgbClr val="0000FF"/>
                </a:solidFill>
              </a:rPr>
              <a:t>) for figures amenable to the old method,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BUT</a:t>
            </a:r>
            <a:r>
              <a:rPr lang="en-US" b="1" dirty="0" smtClean="0">
                <a:solidFill>
                  <a:srgbClr val="0000FF"/>
                </a:solidFill>
              </a:rPr>
              <a:t> also gives answers for figures </a:t>
            </a:r>
            <a:r>
              <a:rPr lang="en-US" b="1" dirty="0" smtClean="0">
                <a:solidFill>
                  <a:srgbClr val="FF0000"/>
                </a:solidFill>
              </a:rPr>
              <a:t>NOT amenable</a:t>
            </a:r>
            <a:r>
              <a:rPr lang="en-US" b="1" dirty="0" smtClean="0">
                <a:solidFill>
                  <a:srgbClr val="0000FF"/>
                </a:solidFill>
              </a:rPr>
              <a:t> to the old method.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Two questions come to mind:</a:t>
            </a:r>
          </a:p>
          <a:p>
            <a:pPr marL="0" indent="0" algn="ctr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614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Intuitively we want to say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add the “</a:t>
            </a:r>
            <a:r>
              <a:rPr lang="en-US" b="1" dirty="0" smtClean="0">
                <a:solidFill>
                  <a:srgbClr val="008000"/>
                </a:solidFill>
              </a:rPr>
              <a:t>positive</a:t>
            </a:r>
            <a:r>
              <a:rPr lang="en-US" b="1" dirty="0" smtClean="0">
                <a:solidFill>
                  <a:srgbClr val="0000FF"/>
                </a:solidFill>
              </a:rPr>
              <a:t>” area” + the “</a:t>
            </a:r>
            <a:r>
              <a:rPr lang="en-US" b="1" dirty="0" smtClean="0">
                <a:solidFill>
                  <a:srgbClr val="008000"/>
                </a:solidFill>
              </a:rPr>
              <a:t>negative</a:t>
            </a:r>
            <a:r>
              <a:rPr lang="en-US" b="1" dirty="0" smtClean="0">
                <a:solidFill>
                  <a:srgbClr val="0000FF"/>
                </a:solidFill>
              </a:rPr>
              <a:t>” area.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make our intuition formal (and clever !) in this way: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any nice function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define                                                             and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Convince yourself that                              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434" y="2516061"/>
            <a:ext cx="3011932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200" y="3022600"/>
            <a:ext cx="5041900" cy="120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200" y="4330700"/>
            <a:ext cx="5181600" cy="120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840" y="5642293"/>
            <a:ext cx="2504821" cy="6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0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106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figure might help. The original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two pieces: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73" y="895173"/>
            <a:ext cx="3481727" cy="45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8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9400"/>
            <a:ext cx="8712200" cy="622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           is the </a:t>
            </a:r>
            <a:r>
              <a:rPr lang="en-US" b="1" dirty="0" smtClean="0">
                <a:solidFill>
                  <a:srgbClr val="AE0DB1"/>
                </a:solidFill>
              </a:rPr>
              <a:t>violet line</a:t>
            </a:r>
            <a:r>
              <a:rPr lang="en-US" b="1" dirty="0" smtClean="0">
                <a:solidFill>
                  <a:srgbClr val="0000FF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red line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40" y="212725"/>
            <a:ext cx="502920" cy="628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194" y="187325"/>
            <a:ext cx="553212" cy="691515"/>
          </a:xfrm>
          <a:prstGeom prst="rect">
            <a:avLst/>
          </a:prstGeom>
        </p:spPr>
      </p:pic>
      <p:pic>
        <p:nvPicPr>
          <p:cNvPr id="8" name="Picture 7" descr="Picture 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558" y="1039016"/>
            <a:ext cx="3926579" cy="54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0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85200" cy="61976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Both        and           are </a:t>
            </a:r>
            <a:r>
              <a:rPr lang="en-US" b="1" dirty="0" smtClean="0">
                <a:solidFill>
                  <a:srgbClr val="FF6600"/>
                </a:solidFill>
              </a:rPr>
              <a:t>positive</a:t>
            </a:r>
            <a:r>
              <a:rPr lang="en-US" b="1" dirty="0" smtClean="0">
                <a:solidFill>
                  <a:srgbClr val="0000FF"/>
                </a:solidFill>
              </a:rPr>
              <a:t>.  (           is the </a:t>
            </a:r>
            <a:r>
              <a:rPr lang="en-US" b="1" dirty="0" smtClean="0">
                <a:solidFill>
                  <a:srgbClr val="AE0DB1"/>
                </a:solidFill>
              </a:rPr>
              <a:t>negative</a:t>
            </a:r>
            <a:r>
              <a:rPr lang="en-US" b="1" dirty="0" smtClean="0">
                <a:solidFill>
                  <a:srgbClr val="0000FF"/>
                </a:solidFill>
              </a:rPr>
              <a:t> part of         flipped over. Therefore we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efine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Of course, by definition,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do lots of Riemann sum examples.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194" y="228600"/>
            <a:ext cx="553212" cy="691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194" y="228600"/>
            <a:ext cx="553212" cy="691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206" y="1060895"/>
            <a:ext cx="33807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394" y="234315"/>
            <a:ext cx="553212" cy="6915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021" y="2053717"/>
            <a:ext cx="7283958" cy="1521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230" y="3334385"/>
            <a:ext cx="4218940" cy="1383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8824" y="4382135"/>
            <a:ext cx="7012940" cy="138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2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85200" cy="6248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0000FF"/>
                </a:solidFill>
              </a:rPr>
              <a:t>We need a name for all those figures for which the </a:t>
            </a:r>
            <a:r>
              <a:rPr lang="en-US" b="1" dirty="0" smtClean="0">
                <a:solidFill>
                  <a:srgbClr val="FF0000"/>
                </a:solidFill>
              </a:rPr>
              <a:t>Riemann protocol </a:t>
            </a:r>
            <a:r>
              <a:rPr lang="en-US" b="1" dirty="0" smtClean="0">
                <a:solidFill>
                  <a:srgbClr val="0000FF"/>
                </a:solidFill>
              </a:rPr>
              <a:t>gives an answer (</a:t>
            </a:r>
            <a:r>
              <a:rPr lang="en-US" b="1" dirty="0" smtClean="0">
                <a:solidFill>
                  <a:srgbClr val="008000"/>
                </a:solidFill>
              </a:rPr>
              <a:t>old and new</a:t>
            </a:r>
            <a:r>
              <a:rPr lang="en-US" b="1" dirty="0" smtClean="0">
                <a:solidFill>
                  <a:srgbClr val="0000FF"/>
                </a:solidFill>
              </a:rPr>
              <a:t>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Since the figures are bounded by graphs of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functions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we will call the </a:t>
            </a:r>
            <a:r>
              <a:rPr lang="en-US" b="1" dirty="0" smtClean="0">
                <a:solidFill>
                  <a:srgbClr val="FF0000"/>
                </a:solidFill>
              </a:rPr>
              <a:t>functions</a:t>
            </a:r>
            <a:r>
              <a:rPr lang="en-US" b="1" dirty="0" smtClean="0">
                <a:solidFill>
                  <a:srgbClr val="0000FF"/>
                </a:solidFill>
              </a:rPr>
              <a:t> (we called them </a:t>
            </a:r>
            <a:r>
              <a:rPr lang="en-US" b="1" dirty="0" smtClean="0">
                <a:solidFill>
                  <a:srgbClr val="FF0000"/>
                </a:solidFill>
              </a:rPr>
              <a:t>nice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	in the last presentation) </a:t>
            </a:r>
            <a:r>
              <a:rPr lang="en-US" b="1" dirty="0" smtClean="0">
                <a:solidFill>
                  <a:srgbClr val="FF0000"/>
                </a:solidFill>
              </a:rPr>
              <a:t>Riemann </a:t>
            </a:r>
            <a:r>
              <a:rPr lang="en-US" b="1" dirty="0" err="1" smtClean="0">
                <a:solidFill>
                  <a:srgbClr val="FF0000"/>
                </a:solidFill>
              </a:rPr>
              <a:t>integrable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b="1" dirty="0" smtClean="0">
                <a:solidFill>
                  <a:srgbClr val="0000FF"/>
                </a:solidFill>
              </a:rPr>
              <a:t>Are all functions </a:t>
            </a:r>
            <a:r>
              <a:rPr lang="en-US" b="1" dirty="0" smtClean="0">
                <a:solidFill>
                  <a:srgbClr val="FF0000"/>
                </a:solidFill>
              </a:rPr>
              <a:t>Riemann </a:t>
            </a:r>
            <a:r>
              <a:rPr lang="en-US" b="1" dirty="0" err="1" smtClean="0">
                <a:solidFill>
                  <a:srgbClr val="FF0000"/>
                </a:solidFill>
              </a:rPr>
              <a:t>integrable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? This asks whether the </a:t>
            </a:r>
            <a:r>
              <a:rPr lang="en-US" b="1" dirty="0" smtClean="0">
                <a:solidFill>
                  <a:srgbClr val="FF0000"/>
                </a:solidFill>
              </a:rPr>
              <a:t>Riemann protocol </a:t>
            </a:r>
            <a:r>
              <a:rPr lang="en-US" b="1" dirty="0">
                <a:solidFill>
                  <a:srgbClr val="0000FF"/>
                </a:solidFill>
              </a:rPr>
              <a:t>g</a:t>
            </a:r>
            <a:r>
              <a:rPr lang="en-US" b="1" dirty="0" smtClean="0">
                <a:solidFill>
                  <a:srgbClr val="0000FF"/>
                </a:solidFill>
              </a:rPr>
              <a:t>ives an answer for all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2743645"/>
            <a:ext cx="7683500" cy="968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075" y="5616893"/>
            <a:ext cx="3211703" cy="691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700" y="5807393"/>
            <a:ext cx="9398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5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610600" cy="6299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b="1" dirty="0" smtClean="0">
                <a:solidFill>
                  <a:srgbClr val="0000FF"/>
                </a:solidFill>
              </a:rPr>
              <a:t>Does the </a:t>
            </a:r>
            <a:r>
              <a:rPr lang="en-US" b="1" dirty="0" smtClean="0">
                <a:solidFill>
                  <a:srgbClr val="FF0000"/>
                </a:solidFill>
              </a:rPr>
              <a:t>Riemann protocol </a:t>
            </a:r>
            <a:r>
              <a:rPr lang="en-US" b="1" dirty="0" smtClean="0">
                <a:solidFill>
                  <a:srgbClr val="0000FF"/>
                </a:solidFill>
              </a:rPr>
              <a:t>enjoy the usual properties of area?, </a:t>
            </a:r>
            <a:r>
              <a:rPr lang="en-US" b="1" dirty="0" err="1" smtClean="0">
                <a:solidFill>
                  <a:srgbClr val="0000FF"/>
                </a:solidFill>
              </a:rPr>
              <a:t>viz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sz="3200" b="1" u="sng" dirty="0" smtClean="0">
                <a:solidFill>
                  <a:srgbClr val="0000FF"/>
                </a:solidFill>
              </a:rPr>
              <a:t>Monotone</a:t>
            </a:r>
            <a:r>
              <a:rPr lang="en-US" sz="3200" b="1" dirty="0" smtClean="0">
                <a:solidFill>
                  <a:srgbClr val="0000FF"/>
                </a:solidFill>
              </a:rPr>
              <a:t>, i.e.</a:t>
            </a:r>
          </a:p>
          <a:p>
            <a:pPr marL="400050" lvl="1" indent="0">
              <a:buNone/>
            </a:pPr>
            <a:endParaRPr lang="en-US" sz="3200" b="1" dirty="0">
              <a:solidFill>
                <a:srgbClr val="0000FF"/>
              </a:solidFill>
            </a:endParaRPr>
          </a:p>
          <a:p>
            <a:pPr marL="914400" lvl="1" indent="-514350">
              <a:buFont typeface="+mj-lt"/>
              <a:buAutoNum type="alphaLcPeriod" startAt="2"/>
            </a:pPr>
            <a:r>
              <a:rPr lang="en-US" sz="3200" b="1" u="sng" dirty="0" smtClean="0">
                <a:solidFill>
                  <a:srgbClr val="0000FF"/>
                </a:solidFill>
              </a:rPr>
              <a:t>Additive</a:t>
            </a:r>
            <a:r>
              <a:rPr lang="en-US" sz="3200" b="1" dirty="0" smtClean="0">
                <a:solidFill>
                  <a:srgbClr val="0000FF"/>
                </a:solidFill>
              </a:rPr>
              <a:t>, i.e.</a:t>
            </a:r>
          </a:p>
          <a:p>
            <a:pPr marL="914400" lvl="1" indent="-514350">
              <a:buFont typeface="+mj-lt"/>
              <a:buAutoNum type="alphaLcPeriod" startAt="2"/>
            </a:pPr>
            <a:endParaRPr lang="en-US" sz="3200" b="1" dirty="0">
              <a:solidFill>
                <a:srgbClr val="0000FF"/>
              </a:solidFill>
            </a:endParaRPr>
          </a:p>
          <a:p>
            <a:pPr marL="400050" lvl="1" indent="0">
              <a:lnSpc>
                <a:spcPct val="140000"/>
              </a:lnSpc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                                                                 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Item B. raises the question: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Which functions                                       are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Riemann </a:t>
            </a:r>
            <a:r>
              <a:rPr lang="en-US" b="1" dirty="0" err="1" smtClean="0">
                <a:solidFill>
                  <a:srgbClr val="FF0000"/>
                </a:solidFill>
              </a:rPr>
              <a:t>integrable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25" y="1747520"/>
            <a:ext cx="7613650" cy="670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95" y="2915920"/>
            <a:ext cx="7026910" cy="670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325" y="3677920"/>
            <a:ext cx="5657850" cy="6705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7705" y="3789680"/>
            <a:ext cx="1041400" cy="43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6974" y="4905693"/>
            <a:ext cx="3211703" cy="6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2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661400" cy="660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Unfortunately I cannot give you the complete answer (</a:t>
            </a:r>
            <a:r>
              <a:rPr lang="en-US" b="1" dirty="0" smtClean="0">
                <a:solidFill>
                  <a:srgbClr val="008000"/>
                </a:solidFill>
              </a:rPr>
              <a:t>I could, but it would be meaningless to you, you’ll learn it when/if you will take Real Analysis.</a:t>
            </a:r>
            <a:r>
              <a:rPr lang="en-US" b="1" dirty="0" smtClean="0">
                <a:solidFill>
                  <a:srgbClr val="0000FF"/>
                </a:solidFill>
              </a:rPr>
              <a:t>) However, here is a quite satisfactory answer: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Theorem. </a:t>
            </a:r>
            <a:r>
              <a:rPr lang="en-US" b="1" dirty="0" smtClean="0">
                <a:solidFill>
                  <a:srgbClr val="0000FF"/>
                </a:solidFill>
              </a:rPr>
              <a:t>If                                       is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Bounded, i.e. 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Discontinuous only at a finite number of points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then       is </a:t>
            </a:r>
            <a:r>
              <a:rPr lang="en-US" b="1" dirty="0" smtClean="0">
                <a:solidFill>
                  <a:srgbClr val="FF0000"/>
                </a:solidFill>
              </a:rPr>
              <a:t>Riemann </a:t>
            </a:r>
            <a:r>
              <a:rPr lang="en-US" b="1" dirty="0" err="1" smtClean="0">
                <a:solidFill>
                  <a:srgbClr val="FF0000"/>
                </a:solidFill>
              </a:rPr>
              <a:t>integrable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Additionally, I can give you (</a:t>
            </a:r>
            <a:r>
              <a:rPr lang="en-US" b="1" dirty="0" smtClean="0">
                <a:solidFill>
                  <a:srgbClr val="008000"/>
                </a:solidFill>
              </a:rPr>
              <a:t>without proof</a:t>
            </a:r>
            <a:r>
              <a:rPr lang="en-US" b="1" dirty="0" smtClean="0">
                <a:solidFill>
                  <a:srgbClr val="0000FF"/>
                </a:solidFill>
              </a:rPr>
              <a:t>) an example of a function                                      that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0000FF"/>
                </a:solidFill>
              </a:rPr>
              <a:t> Riemann </a:t>
            </a:r>
            <a:r>
              <a:rPr lang="en-US" b="1" dirty="0" err="1" smtClean="0">
                <a:solidFill>
                  <a:srgbClr val="0000FF"/>
                </a:solidFill>
              </a:rPr>
              <a:t>integrable</a:t>
            </a:r>
            <a:r>
              <a:rPr lang="en-US" b="1" dirty="0" smtClean="0">
                <a:solidFill>
                  <a:srgbClr val="0000FF"/>
                </a:solidFill>
              </a:rPr>
              <a:t> (the protocol fails)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199" y="2670493"/>
            <a:ext cx="3211703" cy="691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400" y="3438208"/>
            <a:ext cx="5486400" cy="469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263" y="4464495"/>
            <a:ext cx="338074" cy="507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850" y="5362893"/>
            <a:ext cx="3211703" cy="6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1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34400" cy="622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the example: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(hard to graph, discontinuous everywhere !)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function is known as the </a:t>
            </a:r>
            <a:r>
              <a:rPr lang="en-US" b="1" dirty="0" err="1" smtClean="0">
                <a:solidFill>
                  <a:srgbClr val="FF0000"/>
                </a:solidFill>
              </a:rPr>
              <a:t>Dirichlet</a:t>
            </a:r>
            <a:r>
              <a:rPr lang="en-US" b="1" dirty="0" smtClean="0">
                <a:solidFill>
                  <a:srgbClr val="FF0000"/>
                </a:solidFill>
              </a:rPr>
              <a:t> function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Wikipedia</a:t>
            </a:r>
            <a:r>
              <a:rPr lang="en-US" b="1" dirty="0" smtClean="0">
                <a:solidFill>
                  <a:srgbClr val="0000FF"/>
                </a:solidFill>
              </a:rPr>
              <a:t>!), from its </a:t>
            </a:r>
            <a:r>
              <a:rPr lang="en-US" b="1" dirty="0" err="1" smtClean="0">
                <a:solidFill>
                  <a:srgbClr val="0000FF"/>
                </a:solidFill>
              </a:rPr>
              <a:t>ideator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  <a:hlinkClick r:id="rId2"/>
              </a:rPr>
              <a:t>Peter Gustav Lejeune </a:t>
            </a:r>
            <a:r>
              <a:rPr lang="en-US" b="1" dirty="0" err="1" smtClean="0">
                <a:solidFill>
                  <a:srgbClr val="0000FF"/>
                </a:solidFill>
                <a:hlinkClick r:id="rId2"/>
              </a:rPr>
              <a:t>Dirichle</a:t>
            </a:r>
            <a:r>
              <a:rPr lang="en-US" b="1" dirty="0" err="1" smtClean="0">
                <a:solidFill>
                  <a:srgbClr val="0000FF"/>
                </a:solidFill>
              </a:rPr>
              <a:t>t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is one of many examples where the </a:t>
            </a:r>
            <a:r>
              <a:rPr lang="en-US" b="1" dirty="0" smtClean="0">
                <a:solidFill>
                  <a:srgbClr val="FF0000"/>
                </a:solidFill>
              </a:rPr>
              <a:t>Riemann protocol</a:t>
            </a:r>
            <a:r>
              <a:rPr lang="en-US" b="1" dirty="0" smtClean="0">
                <a:solidFill>
                  <a:srgbClr val="0000FF"/>
                </a:solidFill>
              </a:rPr>
              <a:t> does not give an answer.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Somebody eventually developed a new protocol that gives the same answer as Riemann’s for </a:t>
            </a:r>
            <a:r>
              <a:rPr lang="en-US" b="1" dirty="0" smtClean="0">
                <a:solidFill>
                  <a:srgbClr val="FF0000"/>
                </a:solidFill>
              </a:rPr>
              <a:t>Riemann </a:t>
            </a:r>
            <a:r>
              <a:rPr lang="en-US" b="1" dirty="0" err="1" smtClean="0">
                <a:solidFill>
                  <a:srgbClr val="FF0000"/>
                </a:solidFill>
              </a:rPr>
              <a:t>integrable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functions, but also handles this one and others.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somebody is </a:t>
            </a:r>
            <a:r>
              <a:rPr lang="en-US" b="1" dirty="0">
                <a:solidFill>
                  <a:srgbClr val="FF0000"/>
                </a:solidFill>
              </a:rPr>
              <a:t>Henri Léon </a:t>
            </a:r>
            <a:r>
              <a:rPr lang="en-US" b="1" dirty="0" err="1" smtClean="0">
                <a:solidFill>
                  <a:srgbClr val="FF0000"/>
                </a:solidFill>
              </a:rPr>
              <a:t>Lebesgue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 b="1">
                <a:solidFill>
                  <a:srgbClr val="008000"/>
                </a:solidFill>
              </a:rPr>
              <a:t>Wikipedia</a:t>
            </a:r>
            <a:r>
              <a:rPr lang="en-US" b="1">
                <a:solidFill>
                  <a:srgbClr val="0000FF"/>
                </a:solidFill>
              </a:rPr>
              <a:t>!)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36" y="736918"/>
            <a:ext cx="5900928" cy="14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0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86614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Of course, </a:t>
            </a:r>
            <a:r>
              <a:rPr lang="en-US" b="1" dirty="0" err="1" smtClean="0">
                <a:solidFill>
                  <a:srgbClr val="FF0000"/>
                </a:solidFill>
              </a:rPr>
              <a:t>Lebesgue</a:t>
            </a:r>
            <a:r>
              <a:rPr lang="en-US" b="1" dirty="0" smtClean="0">
                <a:solidFill>
                  <a:srgbClr val="FF0000"/>
                </a:solidFill>
              </a:rPr>
              <a:t> protocol </a:t>
            </a:r>
            <a:r>
              <a:rPr lang="en-US" b="1" dirty="0" smtClean="0">
                <a:solidFill>
                  <a:srgbClr val="0000FF"/>
                </a:solidFill>
              </a:rPr>
              <a:t>is known as 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Lebesgue</a:t>
            </a:r>
            <a:r>
              <a:rPr lang="en-US" b="1" dirty="0" smtClean="0">
                <a:solidFill>
                  <a:srgbClr val="FF0000"/>
                </a:solidFill>
              </a:rPr>
              <a:t> Integration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His work dates to very recently (</a:t>
            </a:r>
            <a:r>
              <a:rPr lang="en-US" b="1" dirty="0" smtClean="0">
                <a:solidFill>
                  <a:srgbClr val="008000"/>
                </a:solidFill>
              </a:rPr>
              <a:t>in mathematical time, think of Euclid!</a:t>
            </a:r>
            <a:r>
              <a:rPr lang="en-US" b="1" dirty="0" smtClean="0">
                <a:solidFill>
                  <a:srgbClr val="0000FF"/>
                </a:solidFill>
              </a:rPr>
              <a:t>), circa 1905.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gives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 as the answer for the </a:t>
            </a:r>
            <a:r>
              <a:rPr lang="en-US" b="1" dirty="0" err="1" smtClean="0">
                <a:solidFill>
                  <a:srgbClr val="0000FF"/>
                </a:solidFill>
              </a:rPr>
              <a:t>Dirichlet’s</a:t>
            </a:r>
            <a:r>
              <a:rPr lang="en-US" b="1" dirty="0" smtClean="0">
                <a:solidFill>
                  <a:srgbClr val="0000FF"/>
                </a:solidFill>
              </a:rPr>
              <a:t> function.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 OF HISTORICAL DISCOURSE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 are still a few t’s to cross, namely 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symbol </a:t>
            </a:r>
            <a:r>
              <a:rPr lang="en-US" b="1" dirty="0" smtClean="0">
                <a:solidFill>
                  <a:srgbClr val="0000FF"/>
                </a:solidFill>
              </a:rPr>
              <a:t>for the answer provided by Riemann’s protocol, and a </a:t>
            </a:r>
            <a:r>
              <a:rPr lang="en-US" b="1" dirty="0" smtClean="0">
                <a:solidFill>
                  <a:srgbClr val="FF0000"/>
                </a:solidFill>
              </a:rPr>
              <a:t>few additional convenient </a:t>
            </a:r>
            <a:r>
              <a:rPr lang="en-US" b="1" dirty="0" smtClean="0">
                <a:solidFill>
                  <a:srgbClr val="0000FF"/>
                </a:solidFill>
              </a:rPr>
              <a:t>properties. Remember that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6106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are dealing with a function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symbol for the answer is the well known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(read as “</a:t>
            </a:r>
            <a:r>
              <a:rPr lang="en-US" b="1" dirty="0" smtClean="0">
                <a:solidFill>
                  <a:srgbClr val="FF0000"/>
                </a:solidFill>
              </a:rPr>
              <a:t>the integral from      to      of              </a:t>
            </a:r>
            <a:r>
              <a:rPr lang="en-US" b="1" dirty="0" smtClean="0">
                <a:solidFill>
                  <a:srgbClr val="0000FF"/>
                </a:solidFill>
              </a:rPr>
              <a:t>“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usual properties of area, as well as some more computational devices, are contained in the following list, provided by </a:t>
            </a:r>
            <a:r>
              <a:rPr lang="en-US" b="1" dirty="0" smtClean="0">
                <a:solidFill>
                  <a:srgbClr val="008000"/>
                </a:solidFill>
              </a:rPr>
              <a:t>Prof. Pilkington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(note that </a:t>
            </a:r>
            <a:r>
              <a:rPr lang="en-US" b="1" dirty="0" smtClean="0">
                <a:solidFill>
                  <a:srgbClr val="008000"/>
                </a:solidFill>
              </a:rPr>
              <a:t>#3   we just did in class</a:t>
            </a:r>
            <a:r>
              <a:rPr lang="en-US" b="1" dirty="0">
                <a:solidFill>
                  <a:srgbClr val="008000"/>
                </a:solidFill>
              </a:rPr>
              <a:t>,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#7 and #8 express what we have called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monotonicity</a:t>
            </a:r>
            <a:r>
              <a:rPr lang="en-US" b="1" dirty="0" smtClean="0">
                <a:solidFill>
                  <a:srgbClr val="0000FF"/>
                </a:solidFill>
              </a:rPr>
              <a:t>, and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#1 is a convention to make #6 work </a:t>
            </a:r>
            <a:r>
              <a:rPr lang="en-US" b="1" dirty="0" smtClean="0">
                <a:solidFill>
                  <a:srgbClr val="0000FF"/>
                </a:solidFill>
              </a:rPr>
              <a:t>in all cases.)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497" y="203200"/>
            <a:ext cx="3211703" cy="691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169" y="1311024"/>
            <a:ext cx="2112963" cy="1533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289" y="2662111"/>
            <a:ext cx="1014222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3864" y="2819464"/>
            <a:ext cx="291973" cy="291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9094" y="2721229"/>
            <a:ext cx="27660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6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30200"/>
            <a:ext cx="8534400" cy="622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(courtesy of Prof. Pilkington)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Picture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4" y="1051234"/>
            <a:ext cx="8881015" cy="50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1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6868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last detail: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What do we do with an arbitrary (not necessarily </a:t>
            </a:r>
            <a:r>
              <a:rPr lang="en-US" b="1" dirty="0" smtClean="0">
                <a:solidFill>
                  <a:srgbClr val="FF6600"/>
                </a:solidFill>
              </a:rPr>
              <a:t>positive</a:t>
            </a:r>
            <a:r>
              <a:rPr lang="en-US" b="1" dirty="0" smtClean="0">
                <a:solidFill>
                  <a:srgbClr val="0000FF"/>
                </a:solidFill>
              </a:rPr>
              <a:t>, but </a:t>
            </a:r>
            <a:r>
              <a:rPr lang="en-US" b="1" dirty="0" smtClean="0">
                <a:solidFill>
                  <a:srgbClr val="FF0000"/>
                </a:solidFill>
              </a:rPr>
              <a:t>nice</a:t>
            </a:r>
            <a:r>
              <a:rPr lang="en-US" b="1" dirty="0" smtClean="0">
                <a:solidFill>
                  <a:srgbClr val="0000FF"/>
                </a:solidFill>
              </a:rPr>
              <a:t>) function like this one?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6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73" y="2063573"/>
            <a:ext cx="3481727" cy="45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6459</TotalTime>
  <Words>612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DOT A FEW I’S, CROSS A FEW T’S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718</cp:revision>
  <dcterms:created xsi:type="dcterms:W3CDTF">2011-08-21T14:29:24Z</dcterms:created>
  <dcterms:modified xsi:type="dcterms:W3CDTF">2011-11-04T15:58:25Z</dcterms:modified>
</cp:coreProperties>
</file>